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3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35.xml" ContentType="application/vnd.openxmlformats-officedocument.presentationml.slide+xml"/>
  <Override PartName="/ppt/slides/slide19.xml" ContentType="application/vnd.openxmlformats-officedocument.presentationml.slide+xml"/>
  <Override PartName="/ppt/slides/slide44.xml" ContentType="application/vnd.openxmlformats-officedocument.presentationml.slide+xml"/>
  <Override PartName="/ppt/slides/slide41.xml" ContentType="application/vnd.openxmlformats-officedocument.presentationml.slide+xml"/>
  <Override PartName="/ppt/slides/slide26.xml" ContentType="application/vnd.openxmlformats-officedocument.presentationml.slide+xml"/>
  <Override PartName="/ppt/slides/slide40.xml" ContentType="application/vnd.openxmlformats-officedocument.presentationml.slide+xml"/>
  <Override PartName="/ppt/slides/slide32.xml" ContentType="application/vnd.openxmlformats-officedocument.presentationml.slide+xml"/>
  <Override PartName="/ppt/slides/slide37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1.xml" ContentType="application/vnd.openxmlformats-officedocument.presentationml.slide+xml"/>
  <Override PartName="/ppt/slides/slide38.xml" ContentType="application/vnd.openxmlformats-officedocument.presentationml.slide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29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4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2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72" r:id="rId2"/>
  </p:sldMasterIdLst>
  <p:notesMasterIdLst>
    <p:notesMasterId r:id="rId48"/>
  </p:notesMasterIdLst>
  <p:sldIdLst>
    <p:sldId id="319" r:id="rId3"/>
    <p:sldId id="327" r:id="rId4"/>
    <p:sldId id="274" r:id="rId5"/>
    <p:sldId id="320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3" r:id="rId20"/>
    <p:sldId id="294" r:id="rId21"/>
    <p:sldId id="295" r:id="rId22"/>
    <p:sldId id="296" r:id="rId23"/>
    <p:sldId id="297" r:id="rId24"/>
    <p:sldId id="298" r:id="rId25"/>
    <p:sldId id="300" r:id="rId26"/>
    <p:sldId id="299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9" r:id="rId35"/>
    <p:sldId id="310" r:id="rId36"/>
    <p:sldId id="311" r:id="rId37"/>
    <p:sldId id="312" r:id="rId38"/>
    <p:sldId id="313" r:id="rId39"/>
    <p:sldId id="315" r:id="rId40"/>
    <p:sldId id="316" r:id="rId41"/>
    <p:sldId id="317" r:id="rId42"/>
    <p:sldId id="314" r:id="rId43"/>
    <p:sldId id="321" r:id="rId44"/>
    <p:sldId id="325" r:id="rId45"/>
    <p:sldId id="322" r:id="rId46"/>
    <p:sldId id="324" r:id="rId4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190" autoAdjust="0"/>
  </p:normalViewPr>
  <p:slideViewPr>
    <p:cSldViewPr>
      <p:cViewPr>
        <p:scale>
          <a:sx n="78" d="100"/>
          <a:sy n="78" d="100"/>
        </p:scale>
        <p:origin x="-2574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55" Type="http://schemas.openxmlformats.org/officeDocument/2006/relationships/customXml" Target="../customXml/item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customXml" Target="../customXml/item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A5408-9025-44F4-8117-975455B5A163}" type="datetimeFigureOut">
              <a:rPr lang="el-GR" smtClean="0"/>
              <a:pPr/>
              <a:t>24/8/2018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FE508-F9DE-46DD-A55D-AB08F6DFCB4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586889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CF6C1-7467-444B-AA4C-033D8C66D2F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863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863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863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863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863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863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863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8633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8633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863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CF6C1-7467-444B-AA4C-033D8C66D2F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8633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8633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8633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8633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8633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8633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8633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8633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8633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863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8633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8633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8633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8633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8633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8633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8633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37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8633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38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8633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39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8633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40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863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8633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41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863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863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863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863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863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863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l-GR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l-GR" dirty="0" smtClean="0">
                <a:solidFill>
                  <a:srgbClr val="000000"/>
                </a:solidFill>
              </a:rPr>
              <a:t>-Ενοτ.4-</a:t>
            </a:r>
            <a:endParaRPr lang="en-GB" altLang="el-GR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BEF0AD-B164-4DD8-8417-8092CE87900A}" type="slidenum">
              <a:rPr lang="en-GB" altLang="el-G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l-G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03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l-GR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l-GR" dirty="0" smtClean="0">
                <a:solidFill>
                  <a:srgbClr val="000000"/>
                </a:solidFill>
              </a:rPr>
              <a:t>-Ενοτ.4-</a:t>
            </a:r>
            <a:endParaRPr lang="en-GB" altLang="el-GR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EE3EDA-3638-43B9-8C44-63ABAEA55991}" type="slidenum">
              <a:rPr lang="en-GB" altLang="el-G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l-G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7695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l-GR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l-GR" dirty="0" smtClean="0">
                <a:solidFill>
                  <a:srgbClr val="000000"/>
                </a:solidFill>
              </a:rPr>
              <a:t>-Ενοτ.4-</a:t>
            </a:r>
            <a:endParaRPr lang="en-GB" altLang="el-GR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C4198-B0DE-4DCE-B6E3-C26CB0D9C610}" type="slidenum">
              <a:rPr lang="en-GB" altLang="el-G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l-G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7851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7716-53B2-4C0C-B0C6-2FF286EF6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9BAF-14C9-46D1-A134-703F5D4D6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3095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7716-53B2-4C0C-B0C6-2FF286EF6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9BAF-14C9-46D1-A134-703F5D4D6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413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7716-53B2-4C0C-B0C6-2FF286EF6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9BAF-14C9-46D1-A134-703F5D4D6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5101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7716-53B2-4C0C-B0C6-2FF286EF6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9BAF-14C9-46D1-A134-703F5D4D6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8380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7716-53B2-4C0C-B0C6-2FF286EF6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9BAF-14C9-46D1-A134-703F5D4D6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565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7716-53B2-4C0C-B0C6-2FF286EF6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9BAF-14C9-46D1-A134-703F5D4D6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701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7716-53B2-4C0C-B0C6-2FF286EF6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9BAF-14C9-46D1-A134-703F5D4D6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3465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7716-53B2-4C0C-B0C6-2FF286EF6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9BAF-14C9-46D1-A134-703F5D4D6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8332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Εικόνα" descr="Εικόνα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004025"/>
            <a:ext cx="9144000" cy="853975"/>
          </a:xfrm>
          <a:prstGeom prst="rect">
            <a:avLst/>
          </a:prstGeom>
        </p:spPr>
      </p:pic>
      <p:pic>
        <p:nvPicPr>
          <p:cNvPr id="7" name="6 - Εικόνα" descr="Εικόνα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31808" cy="1158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86834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5"/>
            <a:ext cx="8229600" cy="36433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pic>
        <p:nvPicPr>
          <p:cNvPr id="9" name="8 - Εικόνα" descr="Εικόνα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6297214"/>
            <a:ext cx="1932272" cy="56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1116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7716-53B2-4C0C-B0C6-2FF286EF6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9BAF-14C9-46D1-A134-703F5D4D6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436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7716-53B2-4C0C-B0C6-2FF286EF6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9BAF-14C9-46D1-A134-703F5D4D6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126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7716-53B2-4C0C-B0C6-2FF286EF6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9BAF-14C9-46D1-A134-703F5D4D6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037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l-GR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l-GR" dirty="0" smtClean="0">
                <a:solidFill>
                  <a:srgbClr val="000000"/>
                </a:solidFill>
              </a:rPr>
              <a:t>-Ενοτ.4-</a:t>
            </a:r>
            <a:endParaRPr lang="en-GB" altLang="el-GR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F0452A-9881-4CCE-A164-9052ECD70800}" type="slidenum">
              <a:rPr lang="en-GB" altLang="el-G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l-G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1513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l-GR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l-GR" dirty="0" smtClean="0">
                <a:solidFill>
                  <a:srgbClr val="000000"/>
                </a:solidFill>
              </a:rPr>
              <a:t>-Ενοτ.4-</a:t>
            </a:r>
            <a:endParaRPr lang="en-GB" altLang="el-GR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AFFF4-4A77-4D23-B116-D48CCFC0556A}" type="slidenum">
              <a:rPr lang="en-GB" altLang="el-G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l-G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21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l-GR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l-GR" dirty="0" smtClean="0">
                <a:solidFill>
                  <a:srgbClr val="000000"/>
                </a:solidFill>
              </a:rPr>
              <a:t>-Ενοτ.4-</a:t>
            </a:r>
            <a:endParaRPr lang="en-GB" altLang="el-GR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2A941-488A-4A89-A2AE-ACA1CE8BBDF0}" type="slidenum">
              <a:rPr lang="en-GB" altLang="el-G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l-G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676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l-GR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l-GR" dirty="0" smtClean="0">
                <a:solidFill>
                  <a:srgbClr val="000000"/>
                </a:solidFill>
              </a:rPr>
              <a:t>-Ενοτ.4-</a:t>
            </a:r>
            <a:endParaRPr lang="en-GB" altLang="el-GR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9C394-FB4E-4F76-8F05-54B9D0DF4642}" type="slidenum">
              <a:rPr lang="en-GB" altLang="el-G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l-G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552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l-GR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l-GR" dirty="0" smtClean="0">
                <a:solidFill>
                  <a:srgbClr val="000000"/>
                </a:solidFill>
              </a:rPr>
              <a:t>-Ενοτ.4-</a:t>
            </a:r>
            <a:endParaRPr lang="en-GB" altLang="el-GR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AF234-ED93-435E-834E-5E1FD1BD8436}" type="slidenum">
              <a:rPr lang="en-GB" altLang="el-G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l-G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186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l-GR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l-GR" dirty="0" smtClean="0">
                <a:solidFill>
                  <a:srgbClr val="000000"/>
                </a:solidFill>
              </a:rPr>
              <a:t>-Ενοτ.4-</a:t>
            </a:r>
            <a:endParaRPr lang="en-GB" altLang="el-GR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4297E-AE22-4632-91EC-8B0023485D1E}" type="slidenum">
              <a:rPr lang="en-GB" altLang="el-G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l-G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8162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l-GR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l-GR" dirty="0" smtClean="0">
                <a:solidFill>
                  <a:srgbClr val="000000"/>
                </a:solidFill>
              </a:rPr>
              <a:t>-Ενοτ.4-</a:t>
            </a:r>
            <a:endParaRPr lang="en-GB" altLang="el-GR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95CBA-1F88-44B8-97E0-3EC5ED331BA8}" type="slidenum">
              <a:rPr lang="en-GB" altLang="el-G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l-G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8149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GB" altLang="el-GR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altLang="el-GR" dirty="0" smtClean="0">
                <a:solidFill>
                  <a:srgbClr val="000000"/>
                </a:solidFill>
              </a:rPr>
              <a:t>-Ενοτ.4-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990BA8C-1561-4538-88BF-1DE79E12FC0A}" type="slidenum">
              <a:rPr lang="en-GB" altLang="el-GR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 altLang="el-G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68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17716-53B2-4C0C-B0C6-2FF286EF6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A9BAF-14C9-46D1-A134-703F5D4D6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344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lasakkas@hotmail.com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lasakkas@hotmail.com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___Microsoft_Office_Word1.docx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____________Microsoft_Office_Word2.docx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____________Microsoft_Office_Word3.docx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hyperlink" Target="http://www.fao.org/fao-who-codexalimentarius/sh-proxy/es/?lnk=1&amp;url=https://workspace.fao.org/sites/codex/Meetings/CX-712-47/CRD/FH47_CRD12x.pdf" TargetMode="External"/><Relationship Id="rId4" Type="http://schemas.openxmlformats.org/officeDocument/2006/relationships/hyperlink" Target="https://dqs-cfs.com/2017/02/revision-iso-22000-overview-coming-changes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668016"/>
            <a:ext cx="7239000" cy="111291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IMPACT OF ISO 9001:2015 ON ISO 22000 AND FOOD SAFETY MANAGEMENT SYSTEMS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hr.EMUMTAZ.000\Desktop\header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1879" cy="1143000"/>
          </a:xfrm>
          <a:prstGeom prst="rect">
            <a:avLst/>
          </a:prstGeom>
          <a:noFill/>
        </p:spPr>
      </p:pic>
      <p:pic>
        <p:nvPicPr>
          <p:cNvPr id="9" name="Picture 8" descr="footer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05593"/>
            <a:ext cx="9144000" cy="85240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627784" y="614065"/>
            <a:ext cx="46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management systems (ISO 9001:2015)</a:t>
            </a:r>
            <a:endParaRPr lang="it-IT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250" y="6248400"/>
            <a:ext cx="1924050" cy="549729"/>
          </a:xfrm>
          <a:prstGeom prst="rect">
            <a:avLst/>
          </a:prstGeom>
        </p:spPr>
      </p:pic>
      <p:sp>
        <p:nvSpPr>
          <p:cNvPr id="10" name="CasellaDiTesto 1"/>
          <p:cNvSpPr txBox="1"/>
          <p:nvPr/>
        </p:nvSpPr>
        <p:spPr>
          <a:xfrm>
            <a:off x="1619672" y="4221088"/>
            <a:ext cx="548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 Lampros Sakkas</a:t>
            </a:r>
            <a:endParaRPr lang="it-IT" sz="2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Agricultural University of Athens </a:t>
            </a:r>
            <a:endParaRPr lang="it-IT" sz="2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lasakkas@hotmail.com</a:t>
            </a:r>
            <a:r>
              <a:rPr lang="en-US" sz="2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2200" i="1" dirty="0">
              <a:solidFill>
                <a:prstClr val="black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9515" y="138499"/>
            <a:ext cx="4349229" cy="86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925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9073008" cy="388843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ISO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22000:2005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→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Food safety management systems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Requirements for any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                        organization in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 food chain</a:t>
            </a:r>
            <a:endParaRPr lang="en-US" sz="18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ISO 22002-1:2009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→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Prerequisite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programmes on food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safety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Part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:Food manufacturing</a:t>
            </a:r>
          </a:p>
          <a:p>
            <a:pPr lvl="0">
              <a:spcBef>
                <a:spcPts val="0"/>
              </a:spcBef>
              <a:buFont typeface="Symbol"/>
              <a:buChar char=""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ISO/TS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22003:2013 →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Food safety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management systems -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Requirements for bodies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                        providing audit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and certification of food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safety management systems</a:t>
            </a:r>
          </a:p>
          <a:p>
            <a:pPr lvl="0">
              <a:spcBef>
                <a:spcPts val="0"/>
              </a:spcBef>
              <a:buFont typeface="Symbol"/>
              <a:buChar char=""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ISO/TS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22004:2014 →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Food safety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management systems -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Guidance on the application of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         ISO 22000:2005</a:t>
            </a:r>
          </a:p>
          <a:p>
            <a:pPr lvl="0">
              <a:spcBef>
                <a:spcPts val="0"/>
              </a:spcBef>
              <a:buFont typeface="Symbol"/>
              <a:buChar char=""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ISO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22005:2007       →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Traceability in the feed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and food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chain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General principles and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guidance for system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design and development</a:t>
            </a:r>
          </a:p>
          <a:p>
            <a:pPr lvl="0">
              <a:spcBef>
                <a:spcPts val="0"/>
              </a:spcBef>
              <a:buFont typeface="Symbol"/>
              <a:buChar char=""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endParaRPr lang="en-US" sz="18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476672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ISO 22000 FAMILY OF STANDARDS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1453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8964488" cy="4032448"/>
          </a:xfrm>
        </p:spPr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Benefits of implementing ISO 22000:2005</a:t>
            </a:r>
            <a:endParaRPr lang="en-US" sz="17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Font typeface="Symbol"/>
              <a:buChar char="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Provide products safe for the consumer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Symbol"/>
              <a:buChar char="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Ensure &amp; demonstrate conformity to food safety policy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Symbol"/>
              <a:buChar char="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Demonstrate compliance with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legislation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Symbol"/>
              <a:buChar char="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Communicate effectively food safety issues to the interested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parties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Symbol"/>
              <a:buChar char="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Improve hygiene &amp; quality of the products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Symbol"/>
              <a:buChar char="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Improve efficiency &amp; process control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Symbol"/>
              <a:buChar char="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Respond to customer demands – gain &amp; maintain customer’s trust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Symbol"/>
              <a:buChar char="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Enhance firm’s reputation – take advantage of a promotional/marketing tool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Symbol"/>
              <a:buChar char="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Facilitate access to foreign markets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1920" y="511559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ISO 22000:2005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4583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5513301" cy="361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51920" y="511559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ISO 22000:2005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573325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Based Management Model, from: Lokunarangodage et al (2016)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1604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8964488" cy="4032448"/>
          </a:xfrm>
        </p:spPr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1800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ISO 22000:2005 combines: </a:t>
            </a:r>
            <a:r>
              <a:rPr lang="en-US" sz="18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GMP  +  HACCP  +  </a:t>
            </a:r>
            <a:r>
              <a:rPr lang="en-US" sz="1800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ISO </a:t>
            </a:r>
            <a:r>
              <a:rPr lang="en-US" sz="18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9001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1800" u="sng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 typeface="Symbol"/>
              <a:buChar char=""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Effective Prerequisite Programmes  →  ensure a clean sanitary environment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 typeface="Symbol"/>
              <a:buChar char=""/>
            </a:pPr>
            <a:endParaRPr lang="en-US" sz="18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 typeface="Symbol"/>
              <a:buChar char=""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Hazard Analysis and Critical Control Plan  →  identify, prevent &amp; eliminate FS hazards</a:t>
            </a:r>
          </a:p>
          <a:p>
            <a:pPr lvl="0">
              <a:spcBef>
                <a:spcPts val="600"/>
              </a:spcBef>
              <a:buFont typeface="Symbol"/>
              <a:buChar char=""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 typeface="Symbol"/>
              <a:buChar char=""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Management elements  →  manage food safety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1920" y="511559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ISO 22000:2005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5698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51920" y="511559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ISO 22000:2005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4587205" cy="367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573325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Layer Model of ISO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22000:2005, from: Lokunarangodage et al (2016)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155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4320480" cy="4032448"/>
          </a:xfrm>
        </p:spPr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700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Prerequisite Programmes (ISO 22002-1:2009 </a:t>
            </a: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  <a:endParaRPr lang="en-US" sz="17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 typeface="Symbol"/>
              <a:buChar char=""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Construction and layout of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building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 typeface="Symbol"/>
              <a:buChar char=""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Layout of premises and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workspace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 typeface="Symbol"/>
              <a:buChar char=""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Utilities - air, water,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energy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 typeface="Symbol"/>
              <a:buChar char=""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Waste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disposal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 typeface="Symbol"/>
              <a:buChar char=""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Equipment suitability, cleaning and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maintenance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 typeface="Symbol"/>
              <a:buChar char=""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Management of purchased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material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 typeface="Symbol"/>
              <a:buChar char=""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Measures for prevention of cross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contamination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 typeface="Symbol"/>
              <a:buChar char=""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Cleaning and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sanitizing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511559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ISO 22000:2005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52392" y="1556792"/>
            <a:ext cx="4320480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 typeface="Symbol"/>
              <a:buChar char=""/>
            </a:pPr>
            <a:endParaRPr lang="en-US" sz="18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Font typeface="Symbol"/>
              <a:buChar char=""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Pest control</a:t>
            </a:r>
          </a:p>
          <a:p>
            <a:pPr>
              <a:spcBef>
                <a:spcPts val="600"/>
              </a:spcBef>
              <a:buFont typeface="Symbol"/>
              <a:buChar char=""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Personnel hygiene and employee facilities</a:t>
            </a:r>
          </a:p>
          <a:p>
            <a:pPr>
              <a:spcBef>
                <a:spcPts val="600"/>
              </a:spcBef>
              <a:buFont typeface="Symbol"/>
              <a:buChar char=""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Rework</a:t>
            </a:r>
          </a:p>
          <a:p>
            <a:pPr>
              <a:spcBef>
                <a:spcPts val="600"/>
              </a:spcBef>
              <a:buFont typeface="Symbol"/>
              <a:buChar char=""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Product recall procedures</a:t>
            </a:r>
          </a:p>
          <a:p>
            <a:pPr>
              <a:spcBef>
                <a:spcPts val="600"/>
              </a:spcBef>
              <a:buFont typeface="Symbol"/>
              <a:buChar char=""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Warehousing</a:t>
            </a:r>
          </a:p>
          <a:p>
            <a:pPr>
              <a:spcBef>
                <a:spcPts val="600"/>
              </a:spcBef>
              <a:buFont typeface="Symbol"/>
              <a:buChar char=""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Product information</a:t>
            </a:r>
          </a:p>
          <a:p>
            <a:pPr>
              <a:spcBef>
                <a:spcPts val="600"/>
              </a:spcBef>
              <a:buFont typeface="Symbol"/>
              <a:buChar char=""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Food defense, </a:t>
            </a:r>
            <a:r>
              <a:rPr lang="en-US" sz="1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biovigilance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and bioterrorism</a:t>
            </a:r>
          </a:p>
        </p:txBody>
      </p:sp>
    </p:spTree>
    <p:extLst>
      <p:ext uri="{BB962C8B-B14F-4D97-AF65-F5344CB8AC3E}">
        <p14:creationId xmlns:p14="http://schemas.microsoft.com/office/powerpoint/2010/main" xmlns="" val="718708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4824536" cy="4032448"/>
          </a:xfrm>
        </p:spPr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ISO </a:t>
            </a:r>
            <a:r>
              <a:rPr lang="en-US" sz="1700" u="sng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22000:2005 requirements</a:t>
            </a:r>
            <a:endParaRPr lang="en-US" sz="17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 typeface="Symbol"/>
              <a:buChar char=""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Food Safety Policy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 typeface="Symbol"/>
              <a:buChar char=""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Q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uality objectives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 typeface="Symbol"/>
              <a:buChar char=""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Planning, designing &amp; documenting a management system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 typeface="Symbol"/>
              <a:buChar char=""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ecords of system performance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 typeface="Symbol"/>
              <a:buChar char=""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Food Safety Team &amp; Team Leader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 typeface="Symbol"/>
              <a:buChar char=""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Defining communication procedures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 typeface="Symbol"/>
              <a:buChar char=""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mergency plan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 typeface="Symbol"/>
              <a:buChar char=""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Management review</a:t>
            </a:r>
          </a:p>
          <a:p>
            <a:pPr lvl="0">
              <a:spcBef>
                <a:spcPts val="600"/>
              </a:spcBef>
              <a:buFont typeface="Symbol"/>
              <a:buChar char=""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dequate resources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511559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ISO 22000:2005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60032" y="1556792"/>
            <a:ext cx="432048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 typeface="Symbol"/>
              <a:buChar char=""/>
            </a:pPr>
            <a:endParaRPr lang="en-US" sz="18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Font typeface="Symbol"/>
              <a:buChar char=""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Implementing PRPs</a:t>
            </a:r>
          </a:p>
          <a:p>
            <a:pPr>
              <a:spcBef>
                <a:spcPts val="600"/>
              </a:spcBef>
              <a:buFont typeface="Symbol"/>
              <a:buChar char=""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Following HACCP principles</a:t>
            </a:r>
          </a:p>
          <a:p>
            <a:pPr>
              <a:spcBef>
                <a:spcPts val="600"/>
              </a:spcBef>
              <a:buFont typeface="Symbol"/>
              <a:buChar char=""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raceability system</a:t>
            </a:r>
          </a:p>
          <a:p>
            <a:pPr>
              <a:spcBef>
                <a:spcPts val="600"/>
              </a:spcBef>
              <a:buFont typeface="Symbol"/>
              <a:buChar char=""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orrective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action system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&amp;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control of nonconforming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product</a:t>
            </a:r>
          </a:p>
          <a:p>
            <a:pPr>
              <a:spcBef>
                <a:spcPts val="600"/>
              </a:spcBef>
              <a:buFont typeface="Symbol"/>
              <a:buChar char=""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Documented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procedure for handling withdrawal of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product</a:t>
            </a:r>
          </a:p>
          <a:p>
            <a:pPr>
              <a:spcBef>
                <a:spcPts val="600"/>
              </a:spcBef>
              <a:buFont typeface="Symbol"/>
              <a:buChar char=""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Control monitoring &amp; measuring devices</a:t>
            </a:r>
          </a:p>
          <a:p>
            <a:pPr>
              <a:spcBef>
                <a:spcPts val="600"/>
              </a:spcBef>
              <a:buFont typeface="Symbol"/>
              <a:buChar char=""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Internal audit program</a:t>
            </a:r>
          </a:p>
          <a:p>
            <a:pPr>
              <a:spcBef>
                <a:spcPts val="600"/>
              </a:spcBef>
              <a:buFont typeface="Symbol"/>
              <a:buChar char=""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Continual update &amp; improvement</a:t>
            </a:r>
          </a:p>
        </p:txBody>
      </p:sp>
    </p:spTree>
    <p:extLst>
      <p:ext uri="{BB962C8B-B14F-4D97-AF65-F5344CB8AC3E}">
        <p14:creationId xmlns:p14="http://schemas.microsoft.com/office/powerpoint/2010/main" xmlns="" val="2454096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3"/>
            <a:ext cx="8964488" cy="4273572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buFont typeface="Symbol"/>
              <a:buChar char=""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ISO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9001:2015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→  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significant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changes </a:t>
            </a:r>
            <a:endParaRPr lang="en-US" sz="16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        new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concepts and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approach </a:t>
            </a:r>
          </a:p>
          <a:p>
            <a:pPr marL="0" lv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        more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emphasis on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process management/less emphasis on documentation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 typeface="Symbol"/>
              <a:buChar char=""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ISO directive “Consolidated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ISO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Supplement” requirements for MS Standards:</a:t>
            </a:r>
          </a:p>
          <a:p>
            <a:pPr marL="2328863" lvl="1" indent="-26828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high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level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structure </a:t>
            </a:r>
          </a:p>
          <a:p>
            <a:pPr marL="2328863" lvl="1" indent="-268288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identical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core text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,common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terms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&amp; definitions</a:t>
            </a:r>
          </a:p>
          <a:p>
            <a:pPr lvl="0">
              <a:spcBef>
                <a:spcPts val="600"/>
              </a:spcBef>
              <a:buFont typeface="Symbol"/>
              <a:buChar char=""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Aims of ISO 22000 revision: 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increase compatibility with other MS standards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- clarify key concepts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    - improve readability &amp; usability</a:t>
            </a:r>
          </a:p>
          <a:p>
            <a:pPr marL="0" lv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    - ensure relevance to the whole food chain</a:t>
            </a:r>
          </a:p>
          <a:p>
            <a:pPr lvl="0">
              <a:spcBef>
                <a:spcPts val="600"/>
              </a:spcBef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DIS 22000 published in March 2017, new version expected to be published in June 2018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511559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IMPACT OF ISO 9001:2015 ON ISO 22000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5494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8964488" cy="4032448"/>
          </a:xfrm>
        </p:spPr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20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Impact of ISO 9001:2015 - </a:t>
            </a:r>
            <a:r>
              <a:rPr lang="en-US" sz="2000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</a:t>
            </a:r>
            <a:r>
              <a:rPr lang="en-US" sz="20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ajor proposed changes to the ISO 22000 Standard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1800" u="sng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719138" lvl="0" indent="-45085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High level structure</a:t>
            </a:r>
          </a:p>
          <a:p>
            <a:pPr marL="719138" lvl="0" indent="-45085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Risk-based thinking</a:t>
            </a:r>
          </a:p>
          <a:p>
            <a:pPr marL="719138" lvl="0" indent="-45085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 PDCA cycle</a:t>
            </a:r>
          </a:p>
          <a:p>
            <a:pPr marL="719138" lvl="0" indent="-45085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</a:t>
            </a:r>
          </a:p>
          <a:p>
            <a:pPr marL="719138" lvl="0" indent="-45085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Terminology</a:t>
            </a:r>
          </a:p>
          <a:p>
            <a:pPr marL="719138" lvl="0" indent="-45085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Other changes</a:t>
            </a:r>
            <a:endParaRPr lang="en-US" sz="19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511559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IMPACT OF ISO 9001:2015 ON ISO 22000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1800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964488" cy="4032448"/>
          </a:xfrm>
        </p:spPr>
        <p:txBody>
          <a:bodyPr>
            <a:normAutofit/>
          </a:bodyPr>
          <a:lstStyle/>
          <a:p>
            <a:pPr marL="0" lvl="0" indent="182563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0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High Level Structure</a:t>
            </a:r>
            <a:endParaRPr lang="en-US" sz="1800" b="1" u="sng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71475" lvl="0" indent="-285750">
              <a:spcBef>
                <a:spcPts val="600"/>
              </a:spcBef>
              <a:spcAft>
                <a:spcPts val="1200"/>
              </a:spcAft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ISO 9001:2015 → same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overall structure as other ISO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management system standards 		     (High Level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Structure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</a:p>
          <a:p>
            <a:pPr marL="371475" lvl="0" indent="-285750">
              <a:spcBef>
                <a:spcPts val="600"/>
              </a:spcBef>
              <a:spcAft>
                <a:spcPts val="1200"/>
              </a:spcAft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Reviewing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22000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→ High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Level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Structure → facilitates the implementation of multiple 					 ISO standards</a:t>
            </a:r>
          </a:p>
          <a:p>
            <a:pPr marL="371475" lvl="0" indent="-285750">
              <a:spcBef>
                <a:spcPts val="600"/>
              </a:spcBef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High Level Structure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→     ten clauses</a:t>
            </a:r>
          </a:p>
          <a:p>
            <a:pPr marL="85725" lvl="0" indent="0">
              <a:spcBef>
                <a:spcPts val="600"/>
              </a:spcBef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	     identical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core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text</a:t>
            </a:r>
          </a:p>
          <a:p>
            <a:pPr marL="85725" lv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	     common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terms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&amp;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definitions </a:t>
            </a:r>
            <a:endParaRPr lang="en-US" sz="18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71475" lvl="0" indent="-285750">
              <a:spcBef>
                <a:spcPts val="600"/>
              </a:spcBef>
              <a:spcAft>
                <a:spcPts val="1200"/>
              </a:spcAft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Impact on the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system scope, top management involvement,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documentation,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application of the risk-based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approach, clear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focus on the process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approach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1800" y="511559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IMPACT OF ISO 9001:2015 ON ISO 22000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7090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668016"/>
            <a:ext cx="7239000" cy="111291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IMPACT OF ISO 9001:2015 ON ISO 22000 AND FOOD SAFETY MANAGEMENT SYSTEMS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hr.EMUMTAZ.000\Desktop\header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1879" cy="1143000"/>
          </a:xfrm>
          <a:prstGeom prst="rect">
            <a:avLst/>
          </a:prstGeom>
          <a:noFill/>
        </p:spPr>
      </p:pic>
      <p:pic>
        <p:nvPicPr>
          <p:cNvPr id="9" name="Picture 8" descr="footer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05593"/>
            <a:ext cx="9144000" cy="85240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627784" y="614065"/>
            <a:ext cx="46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management systems (ISO 9001:2015)</a:t>
            </a:r>
            <a:endParaRPr lang="it-IT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250" y="6248400"/>
            <a:ext cx="1924050" cy="549729"/>
          </a:xfrm>
          <a:prstGeom prst="rect">
            <a:avLst/>
          </a:prstGeom>
        </p:spPr>
      </p:pic>
      <p:sp>
        <p:nvSpPr>
          <p:cNvPr id="10" name="CasellaDiTesto 1"/>
          <p:cNvSpPr txBox="1"/>
          <p:nvPr/>
        </p:nvSpPr>
        <p:spPr>
          <a:xfrm>
            <a:off x="1619672" y="4221088"/>
            <a:ext cx="548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 Lampros Sakkas</a:t>
            </a:r>
            <a:endParaRPr lang="it-IT" sz="2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Agricultural University of Athens </a:t>
            </a:r>
            <a:endParaRPr lang="it-IT" sz="2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lasakkas@hotmail.com</a:t>
            </a:r>
            <a:r>
              <a:rPr lang="en-US" sz="2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2200" i="1" dirty="0">
              <a:solidFill>
                <a:prstClr val="black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9515" y="138499"/>
            <a:ext cx="4349229" cy="86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925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964488" cy="4032448"/>
          </a:xfrm>
        </p:spPr>
        <p:txBody>
          <a:bodyPr>
            <a:normAutofit/>
          </a:bodyPr>
          <a:lstStyle/>
          <a:p>
            <a:pPr marL="0" lvl="0" indent="182563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High Level Structure</a:t>
            </a:r>
            <a:endParaRPr lang="en-US" sz="1800" b="1" u="sng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0850" lvl="0" indent="-268288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Scope</a:t>
            </a:r>
          </a:p>
          <a:p>
            <a:pPr marL="450850" lvl="0" indent="-268288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Normative references</a:t>
            </a:r>
          </a:p>
          <a:p>
            <a:pPr marL="450850" lvl="0" indent="-268288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Terms and definitions</a:t>
            </a:r>
          </a:p>
          <a:p>
            <a:pPr marL="450850" lvl="0" indent="-268288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Context of the organization</a:t>
            </a:r>
          </a:p>
          <a:p>
            <a:pPr marL="450850" lvl="0" indent="-268288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Leadership</a:t>
            </a:r>
          </a:p>
          <a:p>
            <a:pPr marL="450850" lvl="0" indent="-268288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Planning</a:t>
            </a:r>
          </a:p>
          <a:p>
            <a:pPr marL="450850" lvl="0" indent="-268288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Support</a:t>
            </a:r>
          </a:p>
          <a:p>
            <a:pPr marL="450850" lvl="0" indent="-268288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Operation</a:t>
            </a:r>
          </a:p>
          <a:p>
            <a:pPr marL="450850" lvl="0" indent="-268288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Performance evaluation of the food safety management system</a:t>
            </a:r>
          </a:p>
          <a:p>
            <a:pPr marL="450850" lvl="0" indent="-268288">
              <a:spcBef>
                <a:spcPts val="6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Improvement</a:t>
            </a:r>
          </a:p>
          <a:p>
            <a:pPr marL="428625" lvl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16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511559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IMPACT OF ISO 9001:2015 ON ISO 22000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8646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1"/>
            <a:ext cx="8964488" cy="4273573"/>
          </a:xfrm>
        </p:spPr>
        <p:txBody>
          <a:bodyPr>
            <a:normAutofit/>
          </a:bodyPr>
          <a:lstStyle/>
          <a:p>
            <a:pPr marL="0" lvl="0" indent="182563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Risk-based thinking</a:t>
            </a:r>
            <a:endParaRPr lang="en-US" sz="1800" b="1" u="sng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68288" lvl="0" indent="-268288">
              <a:spcBef>
                <a:spcPts val="600"/>
              </a:spcBef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 concept of risk has always been implicit in ISO 9001 </a:t>
            </a:r>
            <a:endParaRPr lang="en-US" sz="18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68288" lvl="0" indent="-268288"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2015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revision makes it more explicit, building it into the whole management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system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68288" lvl="0" indent="-268288">
              <a:spcBef>
                <a:spcPts val="600"/>
              </a:spcBef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Risk-based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thinking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→ part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of the process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approach:</a:t>
            </a:r>
          </a:p>
          <a:p>
            <a:pPr marL="268288" lvl="0" indent="-268288">
              <a:spcBef>
                <a:spcPts val="600"/>
              </a:spcBef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          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ISO 9001:2015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</a:t>
            </a:r>
            <a:r>
              <a:rPr lang="en-US" sz="18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4.4 </a:t>
            </a:r>
            <a:r>
              <a:rPr lang="en-US" sz="1800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Quality management system and </a:t>
            </a:r>
            <a:r>
              <a:rPr lang="en-US" sz="18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its processes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</a:p>
          <a:p>
            <a:pPr marL="268288" lvl="0" indent="-268288"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           DIS 22000 (</a:t>
            </a:r>
            <a:r>
              <a:rPr lang="en-US" sz="18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4.4 </a:t>
            </a:r>
            <a:r>
              <a:rPr lang="en-US" sz="1800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Food Safety Management System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68288" lvl="0" indent="-268288">
              <a:spcBef>
                <a:spcPts val="600"/>
              </a:spcBef>
              <a:spcAft>
                <a:spcPts val="1800"/>
              </a:spcAft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DIS 22000/Introduction: concept &amp;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scope of risk-based thinking </a:t>
            </a:r>
            <a:endParaRPr lang="en-US" sz="18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68288" lvl="0" indent="-268288">
              <a:spcBef>
                <a:spcPts val="600"/>
              </a:spcBef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Risk-based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thinking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→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preventive action part of the company’s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routine:</a:t>
            </a:r>
          </a:p>
          <a:p>
            <a:pPr marL="182562" lvl="0" indent="0">
              <a:spcBef>
                <a:spcPts val="600"/>
              </a:spcBef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              ISO 9001:2015 &amp; DIS 22000 (</a:t>
            </a:r>
            <a:r>
              <a:rPr lang="en-US" sz="18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6.1 </a:t>
            </a:r>
            <a:r>
              <a:rPr lang="en-US" sz="1800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Actions to address risks and </a:t>
            </a:r>
            <a:r>
              <a:rPr lang="en-US" sz="18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opportunities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511559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IMPACT OF ISO 9001:2015 ON ISO 22000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927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1"/>
            <a:ext cx="8964488" cy="4273573"/>
          </a:xfrm>
        </p:spPr>
        <p:txBody>
          <a:bodyPr>
            <a:normAutofit/>
          </a:bodyPr>
          <a:lstStyle/>
          <a:p>
            <a:pPr marL="0" lvl="0" indent="182563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Risk-based thinking</a:t>
            </a:r>
            <a:endParaRPr lang="en-US" sz="1800" b="1" u="sng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68288" lvl="0" indent="-268288">
              <a:spcBef>
                <a:spcPts val="600"/>
              </a:spcBef>
              <a:spcAft>
                <a:spcPts val="1200"/>
              </a:spcAft>
            </a:pPr>
            <a:r>
              <a:rPr lang="en-US" sz="180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Risk management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already considered in ISO 22000:2005 (HACCP)</a:t>
            </a:r>
          </a:p>
          <a:p>
            <a:pPr marL="268288" lvl="0" indent="-268288">
              <a:spcBef>
                <a:spcPts val="600"/>
              </a:spcBef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Risk-based thinking in now addressed in </a:t>
            </a:r>
            <a:r>
              <a:rPr lang="en-US" sz="18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two levels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</a:p>
          <a:p>
            <a:pPr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Operational level (HACCP)</a:t>
            </a:r>
          </a:p>
          <a:p>
            <a:pPr lvl="1" indent="-3429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Strategic level of the management system (business risk)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68288" lvl="0" indent="-268288">
              <a:spcBef>
                <a:spcPts val="600"/>
              </a:spcBef>
              <a:spcAft>
                <a:spcPts val="1200"/>
              </a:spcAft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New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concept of business risk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→ will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enable food companies to embrace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opportunities</a:t>
            </a:r>
          </a:p>
          <a:p>
            <a:pPr marL="268288" lvl="0" indent="-268288">
              <a:spcBef>
                <a:spcPts val="600"/>
              </a:spcBef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Implications: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business planning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management objectives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identifying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improvement opportunities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            allocating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resources to reduce or eliminate unacceptable risk to food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safety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clarified approach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to product withdraws and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recalls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511559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IMPACT OF ISO 9001:2015 ON ISO 22000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1464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1"/>
            <a:ext cx="8964488" cy="4273573"/>
          </a:xfrm>
        </p:spPr>
        <p:txBody>
          <a:bodyPr>
            <a:normAutofit/>
          </a:bodyPr>
          <a:lstStyle/>
          <a:p>
            <a:pPr marL="0" lvl="0" indent="182563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 PDCA cycle</a:t>
            </a:r>
            <a:endParaRPr lang="en-US" sz="1800" b="1" u="sng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68288" lvl="0" indent="-268288">
              <a:spcBef>
                <a:spcPts val="600"/>
              </a:spcBef>
              <a:spcAft>
                <a:spcPts val="1800"/>
              </a:spcAft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ore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emphasis on process approach, as in ISO 9001:2015 (PDCA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cycle)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68288" lvl="0" indent="-268288">
              <a:spcBef>
                <a:spcPts val="600"/>
              </a:spcBef>
              <a:spcAft>
                <a:spcPts val="1800"/>
              </a:spcAft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DIS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22000/Introduction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process approach &amp; PDCA cycle</a:t>
            </a:r>
          </a:p>
          <a:p>
            <a:pPr marL="268288" lvl="0" indent="-268288">
              <a:spcBef>
                <a:spcPts val="600"/>
              </a:spcBef>
              <a:spcAft>
                <a:spcPts val="1800"/>
              </a:spcAft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pplication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of the PDCA cycle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more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clearly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established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68288" lvl="0" indent="-268288">
              <a:spcBef>
                <a:spcPts val="600"/>
              </a:spcBef>
              <a:spcAft>
                <a:spcPts val="1800"/>
              </a:spcAft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wo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separate PDCA cycles instead of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one</a:t>
            </a:r>
          </a:p>
          <a:p>
            <a:pPr marL="268288" lvl="0" indent="-268288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two PDCA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cycles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will operate one inside the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other: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one covers </a:t>
            </a: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 overall food safety management system &amp;</a:t>
            </a:r>
            <a:endParaRPr lang="en-US" sz="17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 </a:t>
            </a: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other, within it, 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covers the </a:t>
            </a: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operational processes 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→ principles </a:t>
            </a: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of HACCP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1800" y="511559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IMPACT OF ISO 9001:2015 ON ISO 22000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2999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71800" y="511559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IMPACT OF ISO 9001:2015 ON ISO 22000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7869" y="1124744"/>
            <a:ext cx="5912483" cy="464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93998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Illustration of the two Plan-Do-Check-Act cycles, from: ISO/DIS 22000 (2017)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9198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71800" y="511559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IMPACT OF ISO 9001:2015 ON ISO 22000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4711378" cy="471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593998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PDCA cycle in ISO 22000:2018, from: Willaert (2017)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574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1"/>
            <a:ext cx="8964488" cy="4104457"/>
          </a:xfrm>
        </p:spPr>
        <p:txBody>
          <a:bodyPr>
            <a:normAutofit/>
          </a:bodyPr>
          <a:lstStyle/>
          <a:p>
            <a:pPr marL="0" lvl="0" indent="182563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</a:t>
            </a:r>
            <a:endParaRPr lang="en-US" sz="1800" b="1" u="sng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68288" lvl="0" indent="-268288">
              <a:spcBef>
                <a:spcPts val="600"/>
              </a:spcBef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ISO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9001:2015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requires: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information to be maintained or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retained </a:t>
            </a:r>
          </a:p>
          <a:p>
            <a:pPr marL="0" lv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              does not require: documented procedures &amp; files</a:t>
            </a:r>
          </a:p>
          <a:p>
            <a:pPr marL="268288" lvl="0" indent="-268288">
              <a:spcBef>
                <a:spcPts val="600"/>
              </a:spcBef>
              <a:spcAft>
                <a:spcPts val="1200"/>
              </a:spcAft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DIS 22000: Some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mandatory documentation is still specified and it is expected that some documented processes could be required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(due to the nature of FSMS)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68288" lvl="0" indent="-268288">
              <a:spcBef>
                <a:spcPts val="600"/>
              </a:spcBef>
              <a:spcAft>
                <a:spcPts val="1200"/>
              </a:spcAft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DIS 22000:  convergence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of ‘procedures’ and ‘records’ into ‘documented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information’     The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organization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is free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to define the type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&amp;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extent of documented information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to be used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68288" lvl="0" indent="-268288">
              <a:spcBef>
                <a:spcPts val="600"/>
              </a:spcBef>
              <a:spcAft>
                <a:spcPts val="1200"/>
              </a:spcAft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Established control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for documents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is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retained</a:t>
            </a:r>
          </a:p>
          <a:p>
            <a:pPr marL="268288" lvl="0" indent="-268288">
              <a:spcBef>
                <a:spcPts val="600"/>
              </a:spcBef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ISO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9001:2015 does not require any longer a Quality Management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Manual</a:t>
            </a:r>
          </a:p>
          <a:p>
            <a:pPr marL="0" lvl="0" indent="268288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ISO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22000:2005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did not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include a requirement for a food safety manual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1800" y="511559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IMPACT OF ISO 9001:2015 ON ISO 22000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5882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1"/>
            <a:ext cx="8964488" cy="4104457"/>
          </a:xfrm>
        </p:spPr>
        <p:txBody>
          <a:bodyPr>
            <a:normAutofit/>
          </a:bodyPr>
          <a:lstStyle/>
          <a:p>
            <a:pPr marL="0" lvl="0" indent="182563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Terminology</a:t>
            </a:r>
            <a:endParaRPr lang="en-US" sz="1800" b="1" u="sng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68288" lvl="0" indent="-268288">
              <a:spcBef>
                <a:spcPts val="600"/>
              </a:spcBef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ISO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9001:2015  →  places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more emphasis on leadership and management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commitment</a:t>
            </a:r>
          </a:p>
          <a:p>
            <a:pPr marL="2157413" lvl="0" indent="-45085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→  requires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greater involvement by top managers and business leaders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  controlling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QMS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68288" lvl="0" indent="-268288">
              <a:spcBef>
                <a:spcPts val="600"/>
              </a:spcBef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mpact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on </a:t>
            </a:r>
            <a:r>
              <a:rPr lang="en-US" sz="18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DIS </a:t>
            </a:r>
            <a:r>
              <a:rPr lang="en-US" sz="1800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22000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convergence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of ‘management responsibility’ into ‘leadership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’   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668338" lvl="1" indent="-268288">
              <a:spcBef>
                <a:spcPts val="600"/>
              </a:spcBef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Role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of top management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is emphasized </a:t>
            </a:r>
          </a:p>
          <a:p>
            <a:pPr marL="668338" lvl="1" indent="-268288">
              <a:spcBef>
                <a:spcPts val="600"/>
              </a:spcBef>
              <a:spcAft>
                <a:spcPts val="12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Overall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responsibility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of top management is retained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68288" lvl="0" indent="-268288">
              <a:spcBef>
                <a:spcPts val="600"/>
              </a:spcBef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Clear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description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of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 differences between key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terms: </a:t>
            </a:r>
          </a:p>
          <a:p>
            <a:pPr marL="668338" lvl="1" indent="-268288">
              <a:spcBef>
                <a:spcPts val="600"/>
              </a:spcBef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Critical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Control Points (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CCPs)</a:t>
            </a:r>
          </a:p>
          <a:p>
            <a:pPr marL="668338" lvl="1" indent="-268288">
              <a:spcBef>
                <a:spcPts val="600"/>
              </a:spcBef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Operational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Prerequisite Programmes (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OPRPs)</a:t>
            </a:r>
          </a:p>
          <a:p>
            <a:pPr marL="668338" lvl="1" indent="-268288">
              <a:spcBef>
                <a:spcPts val="600"/>
              </a:spcBef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Prerequisite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Programmes (PRPs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511559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IMPACT OF ISO 9001:2015 ON ISO 22000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731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1"/>
            <a:ext cx="8964488" cy="4104457"/>
          </a:xfrm>
        </p:spPr>
        <p:txBody>
          <a:bodyPr>
            <a:normAutofit/>
          </a:bodyPr>
          <a:lstStyle/>
          <a:p>
            <a:pPr marL="0" lvl="0" indent="182563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Context and Scope</a:t>
            </a:r>
            <a:endParaRPr lang="en-US" sz="1800" b="1" u="sng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68288" lvl="0" indent="-268288">
              <a:spcBef>
                <a:spcPts val="600"/>
              </a:spcBef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New version of ISO 22000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will require organizations to consider upstream and downstream </a:t>
            </a:r>
            <a:endParaRPr lang="en-US" sz="18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268288"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issues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affecting customers and consumers as well as providers of products and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services</a:t>
            </a:r>
          </a:p>
          <a:p>
            <a:pPr marL="268288" lvl="0" indent="-268288">
              <a:spcBef>
                <a:spcPts val="600"/>
              </a:spcBef>
              <a:spcAft>
                <a:spcPts val="1800"/>
              </a:spcAft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New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requirements concerning the context of the organization </a:t>
            </a:r>
            <a:endParaRPr lang="en-US" sz="18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68288" lvl="0" indent="-268288">
              <a:spcBef>
                <a:spcPts val="600"/>
              </a:spcBef>
              <a:spcAft>
                <a:spcPts val="1800"/>
              </a:spcAft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ontext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will have to be formally documented</a:t>
            </a:r>
          </a:p>
          <a:p>
            <a:pPr marL="268288" lvl="0" indent="-268288">
              <a:spcBef>
                <a:spcPts val="600"/>
              </a:spcBef>
              <a:spcAft>
                <a:spcPts val="1800"/>
              </a:spcAft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Impact on the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scope of the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FSMS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511559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IMPACT OF ISO 9001:2015 ON ISO 22000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9701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1"/>
            <a:ext cx="8964488" cy="4104457"/>
          </a:xfrm>
        </p:spPr>
        <p:txBody>
          <a:bodyPr>
            <a:normAutofit/>
          </a:bodyPr>
          <a:lstStyle/>
          <a:p>
            <a:pPr marL="0" lvl="0" indent="182563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Planning</a:t>
            </a:r>
            <a:endParaRPr lang="en-US" sz="1800" b="1" u="sng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68288" lvl="0" indent="-268288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Planning to achieve the FSMS objectives</a:t>
            </a:r>
          </a:p>
          <a:p>
            <a:pPr marL="268288" lvl="0" indent="-268288">
              <a:spcBef>
                <a:spcPts val="600"/>
              </a:spcBef>
              <a:spcAft>
                <a:spcPts val="1800"/>
              </a:spcAft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Planning of changes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18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182563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Support</a:t>
            </a:r>
            <a:endParaRPr lang="en-US" sz="1800" b="1" u="sng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68288" lvl="0" indent="-268288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Communication control  →  clarified &amp; strengthened</a:t>
            </a:r>
          </a:p>
          <a:p>
            <a:pPr marL="268288" lvl="0" indent="-268288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Tighter control of providers &amp; subcontractors</a:t>
            </a:r>
          </a:p>
          <a:p>
            <a:pPr marL="268288" lvl="0" indent="-268288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Competence &amp; awareness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511559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IMPACT OF ISO 9001:2015 ON ISO 22000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7314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888" y="1700808"/>
            <a:ext cx="8229600" cy="3888432"/>
          </a:xfrm>
        </p:spPr>
        <p:txBody>
          <a:bodyPr>
            <a:normAutofit/>
          </a:bodyPr>
          <a:lstStyle/>
          <a:p>
            <a:pPr marL="354013" lvl="0" indent="-354013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ISO 9001:2015 on ISO 22000 and Food Safety Management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Safety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Systems/Definition of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22000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ISO 9001:2015 on ISO 22000 </a:t>
            </a: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steps towards implementing the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 9001:2015 implementation steps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Transition from ISO 9001:2008 to ISO 9001:2015</a:t>
            </a:r>
            <a:endParaRPr lang="el-GR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Symbol"/>
              <a:buChar char=""/>
            </a:pPr>
            <a:endParaRPr lang="en-US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2971800" y="198438"/>
            <a:ext cx="54864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Outline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25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1"/>
            <a:ext cx="8964488" cy="4104457"/>
          </a:xfrm>
        </p:spPr>
        <p:txBody>
          <a:bodyPr>
            <a:normAutofit/>
          </a:bodyPr>
          <a:lstStyle/>
          <a:p>
            <a:pPr marL="0" lvl="0" indent="182563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Operation</a:t>
            </a:r>
            <a:endParaRPr lang="en-US" sz="1800" b="1" u="sng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68288" lvl="0" indent="-268288">
              <a:spcBef>
                <a:spcPts val="600"/>
              </a:spcBef>
              <a:spcAft>
                <a:spcPts val="1800"/>
              </a:spcAft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DIS 22000 requirements clarify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 role of PRPs, OPRPs and CCPs in the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FSMS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68288" lvl="0" indent="-268288">
              <a:spcBef>
                <a:spcPts val="600"/>
              </a:spcBef>
              <a:spcAft>
                <a:spcPts val="1800"/>
              </a:spcAft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ISO/TS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22002-X must be considered in the determination of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PRPs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68288" lvl="0" indent="-268288">
              <a:spcBef>
                <a:spcPts val="600"/>
              </a:spcBef>
              <a:spcAft>
                <a:spcPts val="1800"/>
              </a:spcAft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Records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for the selection, establishment, applicable monitoring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&amp;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verification of PRPs </a:t>
            </a:r>
            <a:endParaRPr lang="en-US" sz="18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68288" lvl="0" indent="-268288">
              <a:spcBef>
                <a:spcPts val="600"/>
              </a:spcBef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Traceability &amp;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emergency response are tightened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up: </a:t>
            </a:r>
          </a:p>
          <a:p>
            <a:pPr marL="668338" lvl="1" indent="-268288">
              <a:spcBef>
                <a:spcPts val="600"/>
              </a:spcBef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Traceability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system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→ tested &amp;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verified for its effectiveness</a:t>
            </a:r>
          </a:p>
          <a:p>
            <a:pPr marL="668338" lvl="1" indent="-268288">
              <a:spcBef>
                <a:spcPts val="600"/>
              </a:spcBef>
              <a:spcAft>
                <a:spcPts val="18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“Preventive action” → deal with potential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emergency situations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&amp; incidents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68288" lvl="0" indent="-268288">
              <a:spcBef>
                <a:spcPts val="600"/>
              </a:spcBef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Process environment for hazard analysis → seasonal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changes or shift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patterns are considered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511559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IMPACT OF ISO 9001:2015 ON ISO 22000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08037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1"/>
            <a:ext cx="8964488" cy="4104457"/>
          </a:xfrm>
        </p:spPr>
        <p:txBody>
          <a:bodyPr>
            <a:normAutofit/>
          </a:bodyPr>
          <a:lstStyle/>
          <a:p>
            <a:pPr marL="0" lvl="0" indent="182563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Operation</a:t>
            </a:r>
            <a:endParaRPr lang="en-US" sz="2000" b="1" u="sng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68288" lvl="0" indent="-268288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Control measures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→ categorized as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OPRPs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or CCPs</a:t>
            </a:r>
          </a:p>
          <a:p>
            <a:pPr marL="668338" lvl="1" indent="-268288">
              <a:spcBef>
                <a:spcPts val="600"/>
              </a:spcBef>
              <a:spcAft>
                <a:spcPts val="12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OPRPs → 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measurable and/or observable action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criteria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668338" lvl="1" indent="-268288">
              <a:spcBef>
                <a:spcPts val="600"/>
              </a:spcBef>
              <a:spcAft>
                <a:spcPts val="18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CCPs →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only measurable critical limits that enable timely correction</a:t>
            </a:r>
          </a:p>
          <a:p>
            <a:pPr marL="268288" lvl="0" indent="-268288">
              <a:spcBef>
                <a:spcPts val="600"/>
              </a:spcBef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Hazard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Control Plan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includes  →  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HACCP plan </a:t>
            </a:r>
          </a:p>
          <a:p>
            <a:pPr marL="0" lvl="0" indent="0"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	       →  2. OPRP plan</a:t>
            </a:r>
          </a:p>
          <a:p>
            <a:pPr marL="268288" lvl="0" indent="-268288">
              <a:spcBef>
                <a:spcPts val="600"/>
              </a:spcBef>
              <a:spcAft>
                <a:spcPts val="1800"/>
              </a:spcAft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FSMS deals with OPRPs &amp;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CCPs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similar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ways</a:t>
            </a:r>
          </a:p>
          <a:p>
            <a:pPr marL="268288" lvl="0" indent="-268288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Verification activities  →  performed by independent personnel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511559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IMPACT OF ISO 9001:2015 ON ISO 22000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58414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1"/>
            <a:ext cx="8964488" cy="4104457"/>
          </a:xfrm>
        </p:spPr>
        <p:txBody>
          <a:bodyPr>
            <a:normAutofit/>
          </a:bodyPr>
          <a:lstStyle/>
          <a:p>
            <a:pPr marL="0" lvl="0" indent="182563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0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Evaluation and Improvement</a:t>
            </a:r>
            <a:endParaRPr lang="en-US" sz="2000" b="1" u="sng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68288" lvl="0" indent="-268288">
              <a:spcBef>
                <a:spcPts val="600"/>
              </a:spcBef>
              <a:spcAft>
                <a:spcPts val="1800"/>
              </a:spcAft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equirements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for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performance evaluation retained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68288" lvl="0" indent="-268288">
              <a:spcBef>
                <a:spcPts val="600"/>
              </a:spcBef>
              <a:spcAft>
                <a:spcPts val="1800"/>
              </a:spcAft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reater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emphasis on the use of a more integrated, systematic approach </a:t>
            </a:r>
            <a:endParaRPr lang="en-US" sz="18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68288" lvl="0" indent="-268288">
              <a:spcBef>
                <a:spcPts val="600"/>
              </a:spcBef>
              <a:spcAft>
                <a:spcPts val="1800"/>
              </a:spcAft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Evaluation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outcomes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→  prevention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of failure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→  improve FSMS effectiveness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511559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IMPACT OF ISO 9001:2015 ON ISO 22000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8696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39918202"/>
              </p:ext>
            </p:extLst>
          </p:nvPr>
        </p:nvGraphicFramePr>
        <p:xfrm>
          <a:off x="2843808" y="229231"/>
          <a:ext cx="5544616" cy="6800169"/>
        </p:xfrm>
        <a:graphic>
          <a:graphicData uri="http://schemas.openxmlformats.org/presentationml/2006/ole">
            <p:oleObj spid="_x0000_s2122" name="Document" r:id="rId4" imgW="5404409" imgH="6616175" progId="Word.Document.12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88032" y="1700808"/>
            <a:ext cx="2555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Correspondence between QMS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 9001:2015 &amp; FSMS ISO/DIS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22000:2017 (1)</a:t>
            </a:r>
            <a:endParaRPr lang="el-G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25659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032" y="1700808"/>
            <a:ext cx="2555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Correspondence between QMS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 9001:2015 &amp; FSMS ISO/DIS 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22000:2017 (2)</a:t>
            </a:r>
            <a:endParaRPr lang="el-GR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4672310"/>
              </p:ext>
            </p:extLst>
          </p:nvPr>
        </p:nvGraphicFramePr>
        <p:xfrm>
          <a:off x="2915817" y="260648"/>
          <a:ext cx="4752527" cy="6710685"/>
        </p:xfrm>
        <a:graphic>
          <a:graphicData uri="http://schemas.openxmlformats.org/presentationml/2006/ole">
            <p:oleObj spid="_x0000_s3149" name="Document" r:id="rId4" imgW="5404409" imgH="7631192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697671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032" y="1700808"/>
            <a:ext cx="2555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Correspondence between QMS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 9001:2015 &amp; FSMS ISO/DIS 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22000:2017 (3)</a:t>
            </a:r>
            <a:endParaRPr lang="el-GR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51973541"/>
              </p:ext>
            </p:extLst>
          </p:nvPr>
        </p:nvGraphicFramePr>
        <p:xfrm>
          <a:off x="2890117" y="260648"/>
          <a:ext cx="4922243" cy="6597352"/>
        </p:xfrm>
        <a:graphic>
          <a:graphicData uri="http://schemas.openxmlformats.org/presentationml/2006/ole">
            <p:oleObj spid="_x0000_s4168" name="Document" r:id="rId4" imgW="5404409" imgH="7242132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338621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1"/>
            <a:ext cx="8964488" cy="4104457"/>
          </a:xfrm>
        </p:spPr>
        <p:txBody>
          <a:bodyPr>
            <a:normAutofit/>
          </a:bodyPr>
          <a:lstStyle/>
          <a:p>
            <a:pPr marL="0" lvl="0" indent="182563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ISO 22000 major changes concerning clauses</a:t>
            </a:r>
            <a:endParaRPr lang="en-US" sz="2000" b="1" u="sng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68288" lvl="0" indent="-268288">
              <a:spcBef>
                <a:spcPts val="600"/>
              </a:spcBef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 Leadership</a:t>
            </a:r>
          </a:p>
          <a:p>
            <a:pPr marL="268288" lvl="0" indent="-268288">
              <a:spcBef>
                <a:spcPts val="600"/>
              </a:spcBef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6.2.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Objectives of the food safety management system and planning to achieve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them 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68288" lvl="0" indent="-268288">
              <a:spcBef>
                <a:spcPts val="600"/>
              </a:spcBef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7.1.6 Control of externally provided processes, products or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services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68288" lvl="0" indent="-268288">
              <a:spcBef>
                <a:spcPts val="600"/>
              </a:spcBef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8.2  PRPs  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68288" lvl="0" indent="-268288">
              <a:spcBef>
                <a:spcPts val="600"/>
              </a:spcBef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8.3 Traceability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68288" lvl="0" indent="-268288">
              <a:spcBef>
                <a:spcPts val="600"/>
              </a:spcBef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8.4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Emergency preparedness and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response</a:t>
            </a:r>
          </a:p>
          <a:p>
            <a:pPr marL="268288" lvl="0" indent="-268288">
              <a:spcBef>
                <a:spcPts val="600"/>
              </a:spcBef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8.5.1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Preliminary steps to enable hazard analysis</a:t>
            </a:r>
            <a:endParaRPr lang="en-US" sz="18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68288" lvl="0" indent="-268288">
              <a:spcBef>
                <a:spcPts val="600"/>
              </a:spcBef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8.5.2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Hazard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</a:t>
            </a:r>
          </a:p>
          <a:p>
            <a:pPr marL="268288" lvl="0" indent="-268288">
              <a:spcBef>
                <a:spcPts val="600"/>
              </a:spcBef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8.5.4 Hazard control plan (HACCP/OPRP plan)</a:t>
            </a:r>
          </a:p>
          <a:p>
            <a:pPr marL="268288" lvl="0" indent="-268288">
              <a:spcBef>
                <a:spcPts val="600"/>
              </a:spcBef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8.8.1 Verification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1800" y="511559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IMPACT OF ISO 9001:2015 ON ISO 22000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22610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1"/>
            <a:ext cx="8964488" cy="4104457"/>
          </a:xfrm>
        </p:spPr>
        <p:txBody>
          <a:bodyPr>
            <a:normAutofit/>
          </a:bodyPr>
          <a:lstStyle/>
          <a:p>
            <a:pPr marL="0" lvl="0" indent="182563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How I can get started</a:t>
            </a:r>
            <a:endParaRPr lang="en-US" sz="2000" b="1" u="sng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511559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9001:2015 IMPLEMENTATION STEPS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5607732" cy="360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5373216"/>
            <a:ext cx="889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PDCA Cycle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orrelation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ISO 9001 clauses, from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Tsakalou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Papakonstantinou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Clause 4 Context of the organization, Clause 5 Leadership, Clause 6 Operation, Clause 7 Support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4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1"/>
            <a:ext cx="8964488" cy="4104457"/>
          </a:xfrm>
        </p:spPr>
        <p:txBody>
          <a:bodyPr>
            <a:normAutofit/>
          </a:bodyPr>
          <a:lstStyle/>
          <a:p>
            <a:pPr marL="0" lvl="0" indent="182563"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sz="20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Steps to be undertaken</a:t>
            </a:r>
          </a:p>
          <a:p>
            <a:pPr marL="182563" lvl="0" indent="0"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Step 1 – Define the objectives of the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organization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82563" lvl="0" indent="0"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Step 2 – Make sure senior management is on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board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987425" lvl="0" indent="-804863"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Step 3 – Identify your organization’s key processes for meeting your objectives as well as your customers’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needs</a:t>
            </a:r>
          </a:p>
          <a:p>
            <a:pPr marL="182563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Step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 – Buy the Standard and appoint a Quality Manager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and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 Quality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team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511559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9001:2015 IMPLEMENTATION STEPS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17691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1"/>
            <a:ext cx="8964488" cy="4104457"/>
          </a:xfrm>
        </p:spPr>
        <p:txBody>
          <a:bodyPr>
            <a:normAutofit/>
          </a:bodyPr>
          <a:lstStyle/>
          <a:p>
            <a:pPr marL="0" lvl="0" indent="182563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0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Steps towards certification</a:t>
            </a:r>
          </a:p>
          <a:p>
            <a:pPr marL="468313" lvl="0" indent="-285750">
              <a:spcBef>
                <a:spcPts val="600"/>
              </a:spcBef>
              <a:spcAft>
                <a:spcPts val="1200"/>
              </a:spcAft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Evaluate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whether certification makes sense for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your organization</a:t>
            </a:r>
          </a:p>
          <a:p>
            <a:pPr marL="468313" lvl="0" indent="-28575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Main considerations:</a:t>
            </a:r>
          </a:p>
          <a:p>
            <a:pPr marL="868363"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Current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level of conformance with ISO 9001 requirements</a:t>
            </a:r>
          </a:p>
          <a:p>
            <a:pPr marL="868363"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Amount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of resources that the company will dedicate to this project for development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&amp;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implementation</a:t>
            </a:r>
          </a:p>
          <a:p>
            <a:pPr marL="868363"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Amount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of support that will be required from a consultant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&amp;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 associated costs</a:t>
            </a:r>
          </a:p>
          <a:p>
            <a:pPr marL="868363"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Costs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for ISO 9001 registration, surveillance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&amp;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recertification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audits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511559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9001:2015 IMPLEMENTATION STEPS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258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r.EMUMTAZ.000\Desktop\header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1879" cy="1143000"/>
          </a:xfrm>
          <a:prstGeom prst="rect">
            <a:avLst/>
          </a:prstGeom>
          <a:noFill/>
        </p:spPr>
      </p:pic>
      <p:pic>
        <p:nvPicPr>
          <p:cNvPr id="4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05593"/>
            <a:ext cx="9144000" cy="852407"/>
          </a:xfrm>
          <a:prstGeom prst="rect">
            <a:avLst/>
          </a:prstGeom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2971800" y="198438"/>
            <a:ext cx="5486400" cy="868362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it-IT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  <a:endParaRPr lang="it-IT" sz="3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7200" y="1371600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trainee/student will: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understand purpose and benefits </a:t>
            </a:r>
            <a:r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 Safety Management System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understand purpose, benefits and structure of ISO 22000:2005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understand purpose, benefits and structure of revised ISO 22000 as an impact of ISO 9001:2015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250" y="6248400"/>
            <a:ext cx="1924050" cy="54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254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1"/>
            <a:ext cx="8964488" cy="4104457"/>
          </a:xfrm>
        </p:spPr>
        <p:txBody>
          <a:bodyPr>
            <a:normAutofit/>
          </a:bodyPr>
          <a:lstStyle/>
          <a:p>
            <a:pPr marL="0" lvl="0" indent="182563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Steps towards certification</a:t>
            </a:r>
          </a:p>
          <a:p>
            <a:pPr marL="468313" lvl="0" indent="-285750">
              <a:spcBef>
                <a:spcPts val="600"/>
              </a:spcBef>
              <a:spcAft>
                <a:spcPts val="1200"/>
              </a:spcAft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Find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 certification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body.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 doing so,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you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should:</a:t>
            </a:r>
          </a:p>
          <a:p>
            <a:pPr marL="804863" lvl="1" indent="-268288">
              <a:spcBef>
                <a:spcPts val="600"/>
              </a:spcBef>
              <a:spcAft>
                <a:spcPts val="1200"/>
              </a:spcAft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build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up a team and train the employees for the overall scope as well as the implementation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processes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804863" lvl="1" indent="-268288">
              <a:spcBef>
                <a:spcPts val="600"/>
              </a:spcBef>
              <a:spcAft>
                <a:spcPts val="1200"/>
              </a:spcAft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identify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and evaluate as many certification bodies as possible</a:t>
            </a:r>
          </a:p>
          <a:p>
            <a:pPr marL="804863" lvl="1" indent="-268288">
              <a:spcBef>
                <a:spcPts val="600"/>
              </a:spcBef>
              <a:spcAft>
                <a:spcPts val="1200"/>
              </a:spcAft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check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if the certification body uses the relevant CASCO standard.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ISO/IEC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TS 17021-3:2013 sets out the requirements for bodies providing audit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&amp;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certification to QMS’s</a:t>
            </a:r>
          </a:p>
          <a:p>
            <a:pPr marL="804863" lvl="1" indent="-268288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heck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that the certification body is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accredited (accreditation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is not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compulsory)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1800" y="511559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9001:2015 IMPLEMENTATION STEPS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84190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4104457"/>
          </a:xfrm>
        </p:spPr>
        <p:txBody>
          <a:bodyPr>
            <a:noAutofit/>
          </a:bodyPr>
          <a:lstStyle/>
          <a:p>
            <a:pPr marL="804863" lvl="0" indent="-45085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Familiarize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yourself with the new document</a:t>
            </a:r>
          </a:p>
          <a:p>
            <a:pPr marL="804863" lvl="0" indent="-45085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Baseline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measurement</a:t>
            </a:r>
          </a:p>
          <a:p>
            <a:pPr marL="804863" lvl="0" indent="-45085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Plan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of approach</a:t>
            </a:r>
          </a:p>
          <a:p>
            <a:pPr marL="804863" lvl="0" indent="-45085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Implementation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804863" lvl="0" indent="-45085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Training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804863" lvl="0" indent="-45085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Auditing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and process analysis</a:t>
            </a:r>
          </a:p>
          <a:p>
            <a:pPr marL="804863" lvl="0" indent="-45085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Certification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804863" lvl="0" indent="-450850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Communication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with interested parties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43808" y="332656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TRANSITION FROM ISO 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9001:2008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ISO 9001:2015</a:t>
            </a:r>
          </a:p>
        </p:txBody>
      </p:sp>
    </p:spTree>
    <p:extLst>
      <p:ext uri="{BB962C8B-B14F-4D97-AF65-F5344CB8AC3E}">
        <p14:creationId xmlns:p14="http://schemas.microsoft.com/office/powerpoint/2010/main" xmlns="" val="14237919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r.EMUMTAZ.000\Desktop\header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1879" cy="1143000"/>
          </a:xfrm>
          <a:prstGeom prst="rect">
            <a:avLst/>
          </a:prstGeom>
          <a:noFill/>
        </p:spPr>
      </p:pic>
      <p:pic>
        <p:nvPicPr>
          <p:cNvPr id="4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05593"/>
            <a:ext cx="9144000" cy="852407"/>
          </a:xfrm>
          <a:prstGeom prst="rect">
            <a:avLst/>
          </a:prstGeom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2971800" y="198438"/>
            <a:ext cx="5486400" cy="868362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it-IT" sz="3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79512" y="1371600"/>
            <a:ext cx="88569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Escanciano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C., Santos-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Vijande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M.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L., 2014. Reasons and constraints to implementing an ISO 22000 food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safety management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system: Evidence from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Spain. Food Control 40, 50-57.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Fernandez-Segovia I., Perez-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Llazer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A.,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Peidro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Fuentes A.,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2014. Implementation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 food safety management system according to ISO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22000 in the food supplement industry: A case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study. Food Control 43, 28-34.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ISO 22000:2015, Food safety management systems – Requirements for organizations throughout the food chain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ISO/DIS 22000:2017, Food safety management systems – Requirements for any organization in the food chain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Lokunarangodage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C.V.K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Wickramasinghe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I.,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Ranaweera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K.K.D.S., 2016. Review of ISO 22000:2005, Structural Synchronization and Ability to Deliver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 Safety with Suggestions for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Improvements. Journal of Tea Science Research 6(2), 1-12.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250" y="6248400"/>
            <a:ext cx="1924050" cy="54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553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r.EMUMTAZ.000\Desktop\header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1879" cy="1143000"/>
          </a:xfrm>
          <a:prstGeom prst="rect">
            <a:avLst/>
          </a:prstGeom>
          <a:noFill/>
        </p:spPr>
      </p:pic>
      <p:pic>
        <p:nvPicPr>
          <p:cNvPr id="4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05593"/>
            <a:ext cx="9144000" cy="852407"/>
          </a:xfrm>
          <a:prstGeom prst="rect">
            <a:avLst/>
          </a:prstGeom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2971800" y="198438"/>
            <a:ext cx="5486400" cy="868362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it-IT" sz="3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79512" y="1371600"/>
            <a:ext cx="88569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Silva M. M., Fonseca L. M., Sousa S.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D., 2016. The Impact of ISO 9001:2015 on ISO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22000 and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 Safety Management Systems (FSMS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Quality, Access to Success 17(152), 81-85.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Tsakalou L., Papakonstantinou S.,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2017.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 company can get started and certified with the Standard, in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Quality Management Systems (ISO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9001:2015), pp. 51-57. Editor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Agricultural University of Athens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Willaert T., 2017. The revision of ISO 22000: An Overview of the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coming changes.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dqs-cfs.com/2017/02/revision-iso-22000-overview-coming-changes/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www.fao.org/fao-who-codexalimentarius/sh-proxy/es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/?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lnk=1&amp;url=https%253A%252F%252Fworkspace.fao.org%252Fsites%252Fcodex%252FMeetings%252FCX-712-47%252FCRD%252FFH47_CRD12x.pdf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5250" y="6248400"/>
            <a:ext cx="1924050" cy="54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957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r.EMUMTAZ.000\Desktop\header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1879" cy="1143000"/>
          </a:xfrm>
          <a:prstGeom prst="rect">
            <a:avLst/>
          </a:prstGeom>
          <a:noFill/>
        </p:spPr>
      </p:pic>
      <p:pic>
        <p:nvPicPr>
          <p:cNvPr id="4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05593"/>
            <a:ext cx="9144000" cy="852407"/>
          </a:xfrm>
          <a:prstGeom prst="rect">
            <a:avLst/>
          </a:prstGeom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2971800" y="198438"/>
            <a:ext cx="5486400" cy="868362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Self-</a:t>
            </a:r>
            <a:r>
              <a:rPr lang="it-IT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lang="it-IT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endParaRPr lang="it-IT" sz="3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7200" y="1371600"/>
            <a:ext cx="838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buAutoNum type="arabicParenBoth"/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Food Safety Management System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(correct answer: It is a systematic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 for ensuring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The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expected impact of ISO 9001:2015 on ISO 22000 includes: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Structure of the Standard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Terminology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Documentation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All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(correct answer: D)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In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 with ISO 9001:2015, the new version of ISO 22000 is expected to: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place less emphasis on process approach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place more emphasis on management commitment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include a requirement for a food safety manual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(correct answer: B)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250" y="6248400"/>
            <a:ext cx="1924050" cy="54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635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r.EMUMTAZ.000\Desktop\header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1879" cy="1143000"/>
          </a:xfrm>
          <a:prstGeom prst="rect">
            <a:avLst/>
          </a:prstGeom>
          <a:noFill/>
        </p:spPr>
      </p:pic>
      <p:pic>
        <p:nvPicPr>
          <p:cNvPr id="4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05593"/>
            <a:ext cx="9144000" cy="852407"/>
          </a:xfrm>
          <a:prstGeom prst="rect">
            <a:avLst/>
          </a:prstGeom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2971800" y="198438"/>
            <a:ext cx="5486400" cy="868362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Author(s) information</a:t>
            </a:r>
            <a:endParaRPr lang="it-IT" sz="3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7200" y="1371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92894" y="3609043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Lampros Sakkas</a:t>
            </a:r>
            <a:endParaRPr lang="it-IT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743200" y="1960345"/>
            <a:ext cx="563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Veterinarian</a:t>
            </a:r>
            <a:endParaRPr lang="it-IT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MSc</a:t>
            </a:r>
            <a:r>
              <a:rPr lang="it-IT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Food Science and </a:t>
            </a:r>
            <a:r>
              <a:rPr lang="it-IT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Nutrition</a:t>
            </a:r>
            <a:endParaRPr lang="it-IT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PhD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in Food Science and Technology-Dairy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</a:p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Assurance and Food Safety consultant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250" y="6248400"/>
            <a:ext cx="1924050" cy="54972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427" y="1611248"/>
            <a:ext cx="1965325" cy="19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962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964488" cy="3888432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/>
              <a:buChar char=""/>
            </a:pPr>
            <a:r>
              <a:rPr lang="en-US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What is food safety?  → assurance of food hygiene &amp; harmlessness to consumers	 </a:t>
            </a:r>
          </a:p>
          <a:p>
            <a:pPr marL="0" lv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Font typeface="Symbol"/>
              <a:buChar char=""/>
            </a:pPr>
            <a:r>
              <a:rPr lang="en-US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What is a Food Safety Management System? → systematic approach for ensuring 							food safety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endParaRPr lang="en-US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511559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Food Safety Management Systems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696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964488" cy="3888432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buFont typeface="Symbol"/>
              <a:buChar char=""/>
            </a:pPr>
            <a:r>
              <a:rPr lang="en-US" sz="1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HACCP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→        originated in the 1960s (NASA, Pillsbury, US Army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Laboratories)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					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</a:p>
          <a:p>
            <a:pPr marL="0" lvl="0" indent="0">
              <a:spcBef>
                <a:spcPts val="600"/>
              </a:spcBef>
              <a:buNone/>
              <a:tabLst>
                <a:tab pos="1792288" algn="l"/>
              </a:tabLst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→         1</a:t>
            </a:r>
            <a:r>
              <a:rPr lang="en-US" sz="18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st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manual was developed in 1973 (Pillsbury)</a:t>
            </a:r>
          </a:p>
          <a:p>
            <a:pPr marL="0" lvl="0" indent="0">
              <a:spcBef>
                <a:spcPts val="600"/>
              </a:spcBef>
              <a:buNone/>
              <a:tabLst>
                <a:tab pos="1792288" algn="l"/>
              </a:tabLst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1792288" algn="l"/>
              </a:tabLst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→         1</a:t>
            </a:r>
            <a:r>
              <a:rPr lang="en-US" sz="18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st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standard was published in 1989 (US NACMF)</a:t>
            </a:r>
          </a:p>
          <a:p>
            <a:pPr marL="0" lvl="0" indent="0">
              <a:spcBef>
                <a:spcPts val="600"/>
              </a:spcBef>
              <a:buNone/>
              <a:tabLst>
                <a:tab pos="1792288" algn="l"/>
              </a:tabLst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1792288" algn="l"/>
              </a:tabLst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→         + 5 preliminary steps</a:t>
            </a:r>
          </a:p>
          <a:p>
            <a:pPr marL="0" lvl="0" indent="0">
              <a:spcBef>
                <a:spcPts val="600"/>
              </a:spcBef>
              <a:buNone/>
              <a:tabLst>
                <a:tab pos="1792288" algn="l"/>
              </a:tabLst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            + PRPs		    →	FSMS concept was born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5856" y="511559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Food Safety Management Systems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77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964488" cy="3888432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ISO 22000:2005	</a:t>
            </a:r>
          </a:p>
          <a:p>
            <a:pPr lvl="0">
              <a:spcBef>
                <a:spcPts val="60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BRC Global Standard for Food Safety	(BRC)</a:t>
            </a:r>
          </a:p>
          <a:p>
            <a:pPr lvl="0">
              <a:spcBef>
                <a:spcPts val="60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IFS Food			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(Retailer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association of Germany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-HDE-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and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			France –FCD-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and the contribution of the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			Italian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associations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-ANCC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&amp;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ANCD)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endParaRPr lang="en-US" sz="18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FSSC 22000				(Dutch Organization Foundation for Food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			Safety Certification)</a:t>
            </a:r>
          </a:p>
          <a:p>
            <a:pPr lvl="0">
              <a:spcBef>
                <a:spcPts val="60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SQF Code				(Food Marketing Institute in the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USA)</a:t>
            </a:r>
          </a:p>
          <a:p>
            <a:pPr lvl="0">
              <a:spcBef>
                <a:spcPts val="60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Dutch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HACCP Code			(Dutch National Board of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Experts-HACCP)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5856" y="511559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Food Safety Management Systems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129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964488" cy="4104456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buFont typeface="Symbol"/>
              <a:buChar char=""/>
            </a:pPr>
            <a:r>
              <a:rPr lang="en-US" sz="1800" u="sng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ISO 22000</a:t>
            </a:r>
            <a:r>
              <a:rPr lang="en-US" sz="18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Food Safety Management System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addresses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what an organization needs to do to demonstrate its ability to control food safety hazards in order to 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ensure that food is safe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at the time of human consumption and it 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can be used by any organization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regardless of its size or position in the food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chain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(ISO, 2005)						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18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 typeface="Symbol"/>
              <a:buChar char=""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Key elements:		1) interactive communication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2) system management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3) prerequisite programmes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4) HACCP principles</a:t>
            </a:r>
          </a:p>
          <a:p>
            <a:pPr marL="0" lvl="0" indent="0">
              <a:spcBef>
                <a:spcPts val="600"/>
              </a:spcBef>
              <a:buNone/>
              <a:tabLst>
                <a:tab pos="1792288" algn="l"/>
              </a:tabLst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endParaRPr lang="en-US" sz="18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1792288" algn="l"/>
              </a:tabLst>
            </a:pPr>
            <a:endParaRPr lang="en-US" sz="18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511559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ISO 22000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4855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964488" cy="3888432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buFont typeface="Symbol"/>
              <a:buChar char=""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ISO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22000:2005 combines:  HACCP  +  GMP  +  ISO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9001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 typeface="Symbol"/>
              <a:buChar char=""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 typeface="Symbol"/>
              <a:buChar char=""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Compatible with ISO 9001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endParaRPr lang="en-US" sz="18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 typeface="Symbol"/>
              <a:buChar char=""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 typeface="Symbol"/>
              <a:buChar char=""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What is Food Quality?</a:t>
            </a:r>
          </a:p>
          <a:p>
            <a:pPr lvl="0">
              <a:spcBef>
                <a:spcPts val="600"/>
              </a:spcBef>
              <a:buFont typeface="Symbol"/>
              <a:buChar char=""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 typeface="Symbol"/>
              <a:buChar char=""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Food Quality Assurance incorporates Food safety</a:t>
            </a:r>
          </a:p>
          <a:p>
            <a:pPr lvl="0">
              <a:spcBef>
                <a:spcPts val="600"/>
              </a:spcBef>
              <a:buFont typeface="Symbol"/>
              <a:buChar char=""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Font typeface="Symbol"/>
              <a:buChar char=""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ISO 22000 → requires conformity with FS-related statutory &amp; regulatory requirements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→ offers a more focused, coherent and integrated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FSMS than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is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required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by law</a:t>
            </a:r>
          </a:p>
          <a:p>
            <a:pPr lvl="0">
              <a:spcBef>
                <a:spcPts val="600"/>
              </a:spcBef>
              <a:buFont typeface="Symbol"/>
              <a:buChar char=""/>
            </a:pPr>
            <a:endParaRPr lang="en-US" sz="18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511559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ISO 22000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500175"/>
      </p:ext>
    </p:extLst>
  </p:cSld>
  <p:clrMapOvr>
    <a:masterClrMapping/>
  </p:clrMapOvr>
</p:sld>
</file>

<file path=ppt/theme/theme1.xml><?xml version="1.0" encoding="utf-8"?>
<a:theme xmlns:a="http://schemas.openxmlformats.org/drawingml/2006/main" name="Foo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D9011C9E75E641A99023472A23FDBD" ma:contentTypeVersion="0" ma:contentTypeDescription="Create a new document." ma:contentTypeScope="" ma:versionID="43d492d45356f9ec9e8da69d3ea35f9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4849E4-8429-423C-AA5C-6BC055C95331}"/>
</file>

<file path=customXml/itemProps2.xml><?xml version="1.0" encoding="utf-8"?>
<ds:datastoreItem xmlns:ds="http://schemas.openxmlformats.org/officeDocument/2006/customXml" ds:itemID="{54CD2C98-7E42-469B-B033-ACED45B7780A}"/>
</file>

<file path=customXml/itemProps3.xml><?xml version="1.0" encoding="utf-8"?>
<ds:datastoreItem xmlns:ds="http://schemas.openxmlformats.org/officeDocument/2006/customXml" ds:itemID="{A6537EBD-012B-478E-991F-8F5C22EFCCCE}"/>
</file>

<file path=docProps/app.xml><?xml version="1.0" encoding="utf-8"?>
<Properties xmlns="http://schemas.openxmlformats.org/officeDocument/2006/extended-properties" xmlns:vt="http://schemas.openxmlformats.org/officeDocument/2006/docPropsVTypes">
  <Template>Footer</Template>
  <TotalTime>7385</TotalTime>
  <Words>2078</Words>
  <Application>Microsoft Office PowerPoint</Application>
  <PresentationFormat>Προβολή στην οθόνη (4:3)</PresentationFormat>
  <Paragraphs>392</Paragraphs>
  <Slides>45</Slides>
  <Notes>40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45</vt:i4>
      </vt:variant>
    </vt:vector>
  </HeadingPairs>
  <TitlesOfParts>
    <vt:vector size="48" baseType="lpstr">
      <vt:lpstr>Footer</vt:lpstr>
      <vt:lpstr>Office Theme</vt:lpstr>
      <vt:lpstr>Document</vt:lpstr>
      <vt:lpstr>Διαφάνεια 1</vt:lpstr>
      <vt:lpstr>Διαφάνεια 2</vt:lpstr>
      <vt:lpstr>Διαφάνεια 3</vt:lpstr>
      <vt:lpstr>Learning outcomes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References</vt:lpstr>
      <vt:lpstr>References</vt:lpstr>
      <vt:lpstr>Self-evaluation questions</vt:lpstr>
      <vt:lpstr>Author(s) 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win7</cp:lastModifiedBy>
  <cp:revision>1150</cp:revision>
  <dcterms:created xsi:type="dcterms:W3CDTF">2016-10-05T14:03:55Z</dcterms:created>
  <dcterms:modified xsi:type="dcterms:W3CDTF">2018-08-24T15:22:33Z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0x010100BCD9011C9E75E641A99023472A23FDBD</vt:lpwstr>
  </property>
</Properties>
</file>